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63" r:id="rId2"/>
    <p:sldId id="315" r:id="rId3"/>
    <p:sldId id="320" r:id="rId4"/>
    <p:sldId id="299" r:id="rId5"/>
    <p:sldId id="303" r:id="rId6"/>
    <p:sldId id="313" r:id="rId7"/>
    <p:sldId id="314" r:id="rId8"/>
    <p:sldId id="322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onotype Corsiva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onotype Corsiva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onotype Corsiva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onotype Corsiva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onotype Corsiva" pitchFamily="66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onotype Corsiva" pitchFamily="66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onotype Corsiva" pitchFamily="66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onotype Corsiva" pitchFamily="66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onotype Corsiva" pitchFamily="66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browse/>
    <p:sldAll/>
    <p:penClr>
      <a:srgbClr val="FF0000"/>
    </p:penClr>
  </p:showPr>
  <p:clrMru>
    <a:srgbClr val="0033CC"/>
    <a:srgbClr val="003399"/>
    <a:srgbClr val="0000FF"/>
    <a:srgbClr val="9900CC"/>
    <a:srgbClr val="FF0066"/>
    <a:srgbClr val="990099"/>
    <a:srgbClr val="008000"/>
    <a:srgbClr val="66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34" autoAdjust="0"/>
    <p:restoredTop sz="92619" autoAdjust="0"/>
  </p:normalViewPr>
  <p:slideViewPr>
    <p:cSldViewPr>
      <p:cViewPr>
        <p:scale>
          <a:sx n="100" d="100"/>
          <a:sy n="100" d="100"/>
        </p:scale>
        <p:origin x="-984" y="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C47E946-8DCB-4AA0-84A9-E2A41F74E285}" type="datetimeFigureOut">
              <a:rPr lang="ru-RU"/>
              <a:pPr>
                <a:defRPr/>
              </a:pPr>
              <a:t>29.11.2024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11BBC93-54C4-4CFF-820C-ED4F41A4A8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870F70C-461B-4BE6-A7E2-631B8DE3BAC8}" type="datetimeFigureOut">
              <a:rPr lang="ru-RU"/>
              <a:pPr>
                <a:defRPr/>
              </a:pPr>
              <a:t>29.11.2024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904B7A6-A3C5-405D-A53A-6EB39BFF5D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687388" y="685800"/>
            <a:ext cx="7769225" cy="5486400"/>
          </a:xfrm>
          <a:prstGeom prst="rect">
            <a:avLst/>
          </a:prstGeom>
          <a:solidFill>
            <a:srgbClr val="FCEE9D"/>
          </a:solidFill>
          <a:ln w="508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914400" y="914400"/>
            <a:ext cx="7313613" cy="5027613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6" name="Picture 12" descr="kindergarten_diplom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42863"/>
            <a:ext cx="9134475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362200" y="1295400"/>
            <a:ext cx="4419600" cy="9906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362200"/>
            <a:ext cx="6400800" cy="838200"/>
          </a:xfrm>
        </p:spPr>
        <p:txBody>
          <a:bodyPr wrap="none"/>
          <a:lstStyle>
            <a:lvl1pPr marL="0" indent="0" algn="ctr">
              <a:buFontTx/>
              <a:buNone/>
              <a:defRPr sz="46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209800"/>
            <a:ext cx="3429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09800"/>
            <a:ext cx="3429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24600" y="990600"/>
            <a:ext cx="1752600" cy="4876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990600"/>
            <a:ext cx="5105400" cy="4876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687388" y="685800"/>
            <a:ext cx="7769225" cy="5486400"/>
          </a:xfrm>
          <a:prstGeom prst="rect">
            <a:avLst/>
          </a:prstGeom>
          <a:solidFill>
            <a:srgbClr val="FCEE9D"/>
          </a:solidFill>
          <a:ln w="508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914400" y="914400"/>
            <a:ext cx="7313613" cy="5027613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1028" name="Picture 14" descr="kindergarten_diploma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763" y="42863"/>
            <a:ext cx="9134475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990600"/>
            <a:ext cx="7010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209800"/>
            <a:ext cx="7010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ransition spd="slow" advClick="0" advTm="10000">
    <p:wheel spokes="8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1619250" y="908050"/>
            <a:ext cx="6265863" cy="119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>
              <a:spcAft>
                <a:spcPts val="1413"/>
              </a:spcAft>
              <a:buSzPct val="45000"/>
            </a:pPr>
            <a:r>
              <a:rPr lang="ru-RU" sz="3600" b="1" dirty="0">
                <a:solidFill>
                  <a:srgbClr val="000080"/>
                </a:solidFill>
                <a:ea typeface="Microsoft YaHei" pitchFamily="34" charset="-122"/>
                <a:cs typeface="Mangal" pitchFamily="18" charset="0"/>
              </a:rPr>
              <a:t>МАСТЕР- КЛАСС</a:t>
            </a:r>
          </a:p>
          <a:p>
            <a:pPr algn="ctr" hangingPunct="0">
              <a:spcAft>
                <a:spcPts val="1413"/>
              </a:spcAft>
              <a:buSzPct val="45000"/>
            </a:pPr>
            <a:r>
              <a:rPr lang="ru-RU" sz="2400" b="1" i="1" dirty="0">
                <a:solidFill>
                  <a:srgbClr val="FF0066"/>
                </a:solidFill>
                <a:ea typeface="Microsoft YaHei" pitchFamily="34" charset="-122"/>
                <a:cs typeface="Mangal" pitchFamily="18" charset="0"/>
              </a:rPr>
              <a:t>«</a:t>
            </a:r>
            <a:r>
              <a:rPr lang="ru-RU" sz="2400" b="1" i="1" dirty="0" smtClean="0">
                <a:solidFill>
                  <a:srgbClr val="FF0066"/>
                </a:solidFill>
                <a:ea typeface="Microsoft YaHei" pitchFamily="34" charset="-122"/>
                <a:cs typeface="Mangal" pitchFamily="18" charset="0"/>
              </a:rPr>
              <a:t>Чудесные превращения природного материала </a:t>
            </a:r>
            <a:r>
              <a:rPr lang="ru-RU" sz="2400" b="1" i="1" dirty="0">
                <a:solidFill>
                  <a:srgbClr val="FF0066"/>
                </a:solidFill>
                <a:ea typeface="Microsoft YaHei" pitchFamily="34" charset="-122"/>
                <a:cs typeface="Mangal" pitchFamily="18" charset="0"/>
              </a:rPr>
              <a:t>»</a:t>
            </a:r>
          </a:p>
        </p:txBody>
      </p:sp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1331913" y="4214818"/>
            <a:ext cx="6654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rgbClr val="FF0000"/>
              </a:solidFill>
              <a:ea typeface="Microsoft YaHei" pitchFamily="34" charset="-122"/>
            </a:endParaRPr>
          </a:p>
          <a:p>
            <a:pPr algn="ctr"/>
            <a:r>
              <a:rPr lang="ru-RU" b="1" i="1" dirty="0">
                <a:solidFill>
                  <a:srgbClr val="262673"/>
                </a:solidFill>
                <a:ea typeface="Microsoft YaHei" pitchFamily="34" charset="-122"/>
              </a:rPr>
              <a:t>Подготовила   воспитатель  </a:t>
            </a:r>
            <a:r>
              <a:rPr lang="ru-RU" b="1" i="1" dirty="0" smtClean="0">
                <a:solidFill>
                  <a:srgbClr val="262673"/>
                </a:solidFill>
                <a:ea typeface="Microsoft YaHei" pitchFamily="34" charset="-122"/>
              </a:rPr>
              <a:t>МДОУ </a:t>
            </a:r>
            <a:endParaRPr lang="ru-RU" b="1" i="1" dirty="0">
              <a:solidFill>
                <a:srgbClr val="262673"/>
              </a:solidFill>
              <a:ea typeface="Microsoft YaHei" pitchFamily="34" charset="-122"/>
            </a:endParaRPr>
          </a:p>
          <a:p>
            <a:pPr algn="ctr"/>
            <a:r>
              <a:rPr lang="ru-RU" b="1" i="1" dirty="0">
                <a:solidFill>
                  <a:srgbClr val="262673"/>
                </a:solidFill>
                <a:ea typeface="Microsoft YaHei" pitchFamily="34" charset="-122"/>
              </a:rPr>
              <a:t>«Детский сад № </a:t>
            </a:r>
            <a:r>
              <a:rPr lang="ru-RU" b="1" i="1" dirty="0" smtClean="0">
                <a:solidFill>
                  <a:srgbClr val="262673"/>
                </a:solidFill>
                <a:ea typeface="Microsoft YaHei" pitchFamily="34" charset="-122"/>
              </a:rPr>
              <a:t>228 Кировского района г.Волгограда  </a:t>
            </a:r>
            <a:endParaRPr lang="ru-RU" b="1" i="1" dirty="0">
              <a:solidFill>
                <a:srgbClr val="262673"/>
              </a:solidFill>
              <a:ea typeface="Microsoft YaHei" pitchFamily="34" charset="-122"/>
            </a:endParaRPr>
          </a:p>
          <a:p>
            <a:pPr algn="ctr"/>
            <a:r>
              <a:rPr lang="ru-RU" b="1" i="1" dirty="0" smtClean="0">
                <a:solidFill>
                  <a:srgbClr val="262673"/>
                </a:solidFill>
              </a:rPr>
              <a:t>Павлова Инна Михайловна</a:t>
            </a:r>
            <a:endParaRPr lang="ru-RU" dirty="0">
              <a:solidFill>
                <a:srgbClr val="262673"/>
              </a:solidFill>
            </a:endParaRPr>
          </a:p>
        </p:txBody>
      </p:sp>
      <p:pic>
        <p:nvPicPr>
          <p:cNvPr id="6" name="Рисунок 5" descr="C:\Users\acer\Desktop\фото\поделк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2143116"/>
            <a:ext cx="3714776" cy="2204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1042988" y="908050"/>
            <a:ext cx="7010400" cy="57150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Цель:</a:t>
            </a:r>
            <a:b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endParaRPr lang="ru-RU" sz="2800" b="1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971550" y="1412875"/>
            <a:ext cx="7010400" cy="4321175"/>
          </a:xfrm>
        </p:spPr>
        <p:txBody>
          <a:bodyPr/>
          <a:lstStyle/>
          <a:p>
            <a:pPr indent="285750" algn="ctr" eaLnBrk="1" hangingPunct="1">
              <a:buFontTx/>
              <a:buNone/>
            </a:pPr>
            <a:r>
              <a:rPr lang="ru-RU" sz="1800" b="1" dirty="0" smtClean="0">
                <a:solidFill>
                  <a:srgbClr val="003399"/>
                </a:solidFill>
                <a:latin typeface="Monotype Corsiva" pitchFamily="66" charset="0"/>
                <a:cs typeface="Times New Roman" pitchFamily="18" charset="0"/>
              </a:rPr>
              <a:t>- развитие познавательного интереса к природе у  детей старшего дошкольного возраста посредствам изготовления поделок из природного материала. </a:t>
            </a:r>
          </a:p>
          <a:p>
            <a:pPr indent="285750" eaLnBrk="1" hangingPunct="1">
              <a:buFontTx/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Задачи:</a:t>
            </a:r>
          </a:p>
          <a:p>
            <a:pPr indent="285750" eaLnBrk="1" hangingPunct="1">
              <a:buFontTx/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Образовательные:</a:t>
            </a:r>
            <a:endParaRPr lang="ru-RU" sz="1800" dirty="0" smtClean="0">
              <a:solidFill>
                <a:srgbClr val="FF0000"/>
              </a:solidFill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indent="285750" eaLnBrk="1" hangingPunct="1">
              <a:buFontTx/>
              <a:buNone/>
            </a:pPr>
            <a:r>
              <a:rPr lang="ru-RU" sz="1800" b="1" dirty="0" smtClean="0">
                <a:solidFill>
                  <a:srgbClr val="003399"/>
                </a:solidFill>
                <a:latin typeface="Monotype Corsiva" pitchFamily="66" charset="0"/>
                <a:cs typeface="Times New Roman" pitchFamily="18" charset="0"/>
              </a:rPr>
              <a:t>  - научить пользоваться природным материалом  для изготовления поделки.</a:t>
            </a:r>
          </a:p>
          <a:p>
            <a:pPr indent="285750" eaLnBrk="1" hangingPunct="1">
              <a:buFontTx/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Развивающие:</a:t>
            </a:r>
            <a:endParaRPr lang="ru-RU" sz="18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0" indent="0" algn="ctr"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sz="1800" dirty="0" smtClean="0">
                <a:solidFill>
                  <a:srgbClr val="003399"/>
                </a:solidFill>
                <a:latin typeface="Monotype Corsiva" pitchFamily="66" charset="0"/>
                <a:cs typeface="Times New Roman" pitchFamily="18" charset="0"/>
              </a:rPr>
              <a:t>         - </a:t>
            </a:r>
            <a:r>
              <a:rPr lang="ru-RU" sz="1800" b="1" dirty="0" smtClean="0">
                <a:solidFill>
                  <a:srgbClr val="003399"/>
                </a:solidFill>
                <a:latin typeface="Monotype Corsiva" pitchFamily="66" charset="0"/>
                <a:cs typeface="Times New Roman" pitchFamily="18" charset="0"/>
              </a:rPr>
              <a:t>   развивать  творческие способности, фантазию.</a:t>
            </a:r>
            <a:endParaRPr lang="ru-RU" sz="1800" dirty="0" smtClean="0">
              <a:solidFill>
                <a:srgbClr val="003399"/>
              </a:solidFill>
              <a:latin typeface="Monotype Corsiva" pitchFamily="66" charset="0"/>
            </a:endParaRP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sz="1800" b="1" dirty="0" smtClean="0">
                <a:solidFill>
                  <a:srgbClr val="003399"/>
                </a:solidFill>
                <a:latin typeface="Monotype Corsiva" pitchFamily="66" charset="0"/>
                <a:cs typeface="Times New Roman" pitchFamily="18" charset="0"/>
              </a:rPr>
              <a:t>                            - развивать мелкую моторику, </a:t>
            </a:r>
            <a:endParaRPr lang="ru-RU" sz="1800" dirty="0" smtClean="0">
              <a:solidFill>
                <a:srgbClr val="003399"/>
              </a:solidFill>
              <a:latin typeface="Monotype Corsiva" pitchFamily="66" charset="0"/>
            </a:endParaRPr>
          </a:p>
          <a:p>
            <a:pPr marL="0" indent="0" algn="ctr"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sz="1800" b="1" dirty="0" smtClean="0">
                <a:solidFill>
                  <a:srgbClr val="003399"/>
                </a:solidFill>
                <a:latin typeface="Monotype Corsiva" pitchFamily="66" charset="0"/>
                <a:cs typeface="Times New Roman" pitchFamily="18" charset="0"/>
              </a:rPr>
              <a:t>                - развивать интерес к процессу и результатам работы.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           Воспитательные:</a:t>
            </a:r>
          </a:p>
          <a:p>
            <a:pPr marL="0" indent="0" algn="ctr"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sz="1800" b="1" dirty="0" smtClean="0">
                <a:solidFill>
                  <a:srgbClr val="003399"/>
                </a:solidFill>
                <a:latin typeface="Monotype Corsiva" pitchFamily="66" charset="0"/>
                <a:cs typeface="Times New Roman" pitchFamily="18" charset="0"/>
              </a:rPr>
              <a:t>                            - воспитывать чувства прекрасного, экологическую культуру, интерес к изготовлению поделок своими руками</a:t>
            </a:r>
            <a:endParaRPr lang="ru-RU" sz="1800" dirty="0" smtClean="0">
              <a:solidFill>
                <a:srgbClr val="003399"/>
              </a:solidFill>
              <a:latin typeface="Monotype Corsiva" pitchFamily="66" charset="0"/>
            </a:endParaRPr>
          </a:p>
          <a:p>
            <a:pPr indent="285750" eaLnBrk="1" hangingPunct="1"/>
            <a:endParaRPr lang="ru-RU" sz="1600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 advClick="0" advTm="10000"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1042988" y="981075"/>
            <a:ext cx="7010400" cy="1143000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FF0000"/>
                </a:solidFill>
                <a:latin typeface="Monotype Corsiva" pitchFamily="66" charset="0"/>
              </a:rPr>
              <a:t>Актуальность</a:t>
            </a:r>
            <a:br>
              <a:rPr lang="ru-RU" sz="2800" b="1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sz="2800" b="1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1187450" y="1484313"/>
            <a:ext cx="7010400" cy="43672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b="1" dirty="0" smtClean="0">
                <a:solidFill>
                  <a:srgbClr val="0000FF"/>
                </a:solidFill>
                <a:latin typeface="Monotype Corsiva" pitchFamily="66" charset="0"/>
              </a:rPr>
              <a:t>                  Создание поделок с помощью природного материала</a:t>
            </a:r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</a:rPr>
              <a:t>,</a:t>
            </a:r>
            <a:r>
              <a:rPr lang="ru-RU" sz="1800" b="1" dirty="0" smtClean="0">
                <a:solidFill>
                  <a:srgbClr val="0000FF"/>
                </a:solidFill>
                <a:latin typeface="Monotype Corsiva" pitchFamily="66" charset="0"/>
              </a:rPr>
              <a:t> является  самым интересным  занятием для дошкольников.</a:t>
            </a:r>
            <a:r>
              <a:rPr lang="ru-RU" sz="1800" dirty="0" smtClean="0">
                <a:solidFill>
                  <a:srgbClr val="0000FF"/>
                </a:solidFill>
              </a:rPr>
              <a:t> </a:t>
            </a:r>
            <a:r>
              <a:rPr lang="ru-RU" sz="1800" b="1" dirty="0" smtClean="0">
                <a:solidFill>
                  <a:srgbClr val="0000FF"/>
                </a:solidFill>
                <a:latin typeface="Monotype Corsiva" pitchFamily="66" charset="0"/>
              </a:rPr>
              <a:t>Изготовление поделок из природного материала имеет неоценимое значение для всестороннего эстетического, нравственного, трудового и умственного развития детей. Природный материал способен предоставить огромный простор для детской фантазии, пробудить творческий потенциал ребёнка, подарить радость общения с  окружающей природой..</a:t>
            </a:r>
            <a:r>
              <a:rPr lang="ru-RU" sz="1800" b="1" dirty="0" smtClean="0">
                <a:solidFill>
                  <a:srgbClr val="002060"/>
                </a:solidFill>
                <a:latin typeface="Monotype Corsiva" pitchFamily="66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Monotype Corsiva" pitchFamily="66" charset="0"/>
              </a:rPr>
              <a:t>       </a:t>
            </a:r>
          </a:p>
          <a:p>
            <a:pPr eaLnBrk="1" hangingPunct="1">
              <a:buFontTx/>
              <a:buNone/>
            </a:pPr>
            <a:r>
              <a:rPr lang="ru-RU" dirty="0" smtClean="0"/>
              <a:t> </a:t>
            </a:r>
          </a:p>
        </p:txBody>
      </p:sp>
      <p:pic>
        <p:nvPicPr>
          <p:cNvPr id="7" name="Рисунок 6" descr="C:\Users\acer\Downloads\16647273500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3571876"/>
            <a:ext cx="235745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acer\Downloads\166472740866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500438"/>
            <a:ext cx="150019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cer\Downloads\16647279694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3571876"/>
            <a:ext cx="1563929" cy="2057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1042988" y="1714488"/>
            <a:ext cx="7010400" cy="777887"/>
          </a:xfrm>
        </p:spPr>
        <p:txBody>
          <a:bodyPr/>
          <a:lstStyle/>
          <a:p>
            <a:pPr algn="ctr" eaLnBrk="1" hangingPunct="1">
              <a:spcBef>
                <a:spcPts val="1125"/>
              </a:spcBef>
              <a:spcAft>
                <a:spcPts val="1125"/>
              </a:spcAft>
            </a:pPr>
            <a:r>
              <a:rPr lang="ru-RU" sz="2400" b="1" dirty="0" smtClean="0">
                <a:solidFill>
                  <a:srgbClr val="003399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/>
            </a:r>
            <a:br>
              <a:rPr lang="ru-RU" sz="2400" b="1" dirty="0" smtClean="0">
                <a:solidFill>
                  <a:srgbClr val="003399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</a:br>
            <a:r>
              <a:rPr lang="ru-RU" sz="2400" b="1" dirty="0" smtClean="0">
                <a:solidFill>
                  <a:srgbClr val="003399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 </a:t>
            </a:r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  Белый картон,</a:t>
            </a:r>
            <a:r>
              <a:rPr lang="ru-RU" sz="1800" b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  трава «щетинник зелёный»</a:t>
            </a:r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, простой карандаш, чёрный фломастер, ножницы,  малярный скотч,  шило.</a:t>
            </a:r>
          </a:p>
        </p:txBody>
      </p:sp>
      <p:sp>
        <p:nvSpPr>
          <p:cNvPr id="18434" name="Прямоугольник 4"/>
          <p:cNvSpPr>
            <a:spLocks noChangeArrowheads="1"/>
          </p:cNvSpPr>
          <p:nvPr/>
        </p:nvSpPr>
        <p:spPr bwMode="auto">
          <a:xfrm>
            <a:off x="1835150" y="1196975"/>
            <a:ext cx="5832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rgbClr val="FF0000"/>
                </a:solidFill>
                <a:ea typeface="Microsoft YaHei" pitchFamily="34" charset="-122"/>
                <a:cs typeface="Mangal" pitchFamily="18" charset="0"/>
              </a:rPr>
              <a:t>Используемые  материалы</a:t>
            </a:r>
            <a:endParaRPr lang="ru-RU" sz="2400" i="1">
              <a:latin typeface="Garamond" pitchFamily="18" charset="0"/>
              <a:ea typeface="Microsoft YaHei" pitchFamily="34" charset="-122"/>
              <a:cs typeface="Mangal" pitchFamily="18" charset="0"/>
            </a:endParaRPr>
          </a:p>
        </p:txBody>
      </p:sp>
      <p:pic>
        <p:nvPicPr>
          <p:cNvPr id="5" name="Рисунок 4" descr="C:\Users\acer\Downloads\16646984275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3000372"/>
            <a:ext cx="414340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1066800" y="857250"/>
            <a:ext cx="7010400" cy="1995488"/>
          </a:xfrm>
        </p:spPr>
        <p:txBody>
          <a:bodyPr/>
          <a:lstStyle/>
          <a:p>
            <a:pPr algn="ctr" eaLnBrk="1" hangingPunct="1">
              <a:spcBef>
                <a:spcPts val="1125"/>
              </a:spcBef>
              <a:spcAft>
                <a:spcPts val="1125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Ход  </a:t>
            </a:r>
            <a:r>
              <a:rPr lang="ru-RU" sz="1600" b="1" dirty="0" smtClean="0">
                <a:solidFill>
                  <a:srgbClr val="FF0000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</a:br>
            <a:r>
              <a:rPr lang="ru-RU" sz="1600" b="1" dirty="0" smtClean="0">
                <a:solidFill>
                  <a:srgbClr val="003399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  1. н</a:t>
            </a:r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а белом картоне нарисуем контур ёжик а;</a:t>
            </a:r>
            <a:b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</a:br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2. с помощью ножниц вырезаем по контуру силуэт ежа;</a:t>
            </a:r>
            <a:b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</a:br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3. чёрным фломастером прорисовываем  глаза, носик,</a:t>
            </a:r>
            <a:b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</a:br>
            <a:endParaRPr lang="ru-RU" sz="1800" b="1" i="1" dirty="0" smtClean="0">
              <a:solidFill>
                <a:srgbClr val="0000FF"/>
              </a:solidFill>
              <a:latin typeface="Monotype Corsiva" pitchFamily="66" charset="0"/>
              <a:ea typeface="Microsoft YaHei" pitchFamily="34" charset="-122"/>
              <a:cs typeface="Mangal" pitchFamily="18" charset="0"/>
            </a:endParaRPr>
          </a:p>
        </p:txBody>
      </p:sp>
      <p:pic>
        <p:nvPicPr>
          <p:cNvPr id="4" name="Рисунок 3" descr="C:\Users\acer\Downloads\16646984365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3286124"/>
            <a:ext cx="200026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acer\Downloads\16646984566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2714620"/>
            <a:ext cx="200026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cer\Downloads\166469846812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3429000"/>
            <a:ext cx="1928826" cy="169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1331913" y="981075"/>
            <a:ext cx="7010400" cy="1581150"/>
          </a:xfrm>
        </p:spPr>
        <p:txBody>
          <a:bodyPr/>
          <a:lstStyle/>
          <a:p>
            <a:pPr algn="ctr" eaLnBrk="1" hangingPunct="1"/>
            <a:r>
              <a:rPr lang="ru-RU" sz="1800" b="1" dirty="0" smtClean="0">
                <a:solidFill>
                  <a:srgbClr val="003399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/>
            </a:r>
            <a:br>
              <a:rPr lang="ru-RU" sz="1800" b="1" dirty="0" smtClean="0">
                <a:solidFill>
                  <a:srgbClr val="003399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</a:br>
            <a:r>
              <a:rPr lang="ru-RU" sz="1800" b="1" dirty="0" smtClean="0">
                <a:solidFill>
                  <a:srgbClr val="0033CC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4.п</a:t>
            </a:r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роводим беседу по  технике безопасной  работы с  шилом , делаем  аккуратно отверстия ;</a:t>
            </a:r>
            <a:b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</a:br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5.  отверстия заполняем  «щетинником зелёным» - это  «иголки»;</a:t>
            </a:r>
            <a:b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</a:br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6. с помощью малярного  скотча  закрепляем стебельки  «щетинника зелёного»  с обратной стороны.</a:t>
            </a:r>
            <a:r>
              <a:rPr lang="en-US" sz="1800" b="1" i="1" dirty="0" smtClean="0">
                <a:solidFill>
                  <a:srgbClr val="0000FF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 </a:t>
            </a:r>
            <a:r>
              <a:rPr lang="ru-RU" sz="2400" b="1" dirty="0" smtClean="0">
                <a:solidFill>
                  <a:srgbClr val="003399"/>
                </a:solidFill>
                <a:latin typeface="Monotype Corsiva" pitchFamily="66" charset="0"/>
                <a:ea typeface="Microsoft YaHei" pitchFamily="34" charset="-122"/>
                <a:cs typeface="Mangal" pitchFamily="18" charset="0"/>
              </a:rPr>
              <a:t> </a:t>
            </a:r>
          </a:p>
        </p:txBody>
      </p:sp>
      <p:pic>
        <p:nvPicPr>
          <p:cNvPr id="4" name="Рисунок 3" descr="C:\Users\acer\Downloads\1664698498750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786058"/>
            <a:ext cx="214314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acer\Downloads\166469853338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3000372"/>
            <a:ext cx="2143140" cy="233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cer\Downloads\166469854220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2857496"/>
            <a:ext cx="2075442" cy="236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1042988" y="981075"/>
            <a:ext cx="7010400" cy="2009775"/>
          </a:xfrm>
        </p:spPr>
        <p:txBody>
          <a:bodyPr/>
          <a:lstStyle/>
          <a:p>
            <a:pPr algn="ctr" eaLnBrk="1" hangingPunct="1"/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</a:rPr>
              <a:t/>
            </a:r>
            <a:b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</a:rPr>
            </a:br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</a:rPr>
              <a:t>7.Осталось прицепить на колючие иголки  фрукты.</a:t>
            </a:r>
            <a:b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</a:rPr>
            </a:br>
            <a: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</a:rPr>
              <a:t>8.Ёжик готов!!!</a:t>
            </a:r>
            <a:br>
              <a:rPr lang="ru-RU" sz="1800" b="1" i="1" dirty="0" smtClean="0">
                <a:solidFill>
                  <a:srgbClr val="0000FF"/>
                </a:solidFill>
                <a:latin typeface="Monotype Corsiva" pitchFamily="66" charset="0"/>
              </a:rPr>
            </a:br>
            <a:endParaRPr lang="ru-RU" sz="1800" b="1" i="1" dirty="0" smtClean="0">
              <a:solidFill>
                <a:srgbClr val="0000FF"/>
              </a:solidFill>
              <a:latin typeface="Arial" charset="0"/>
            </a:endParaRPr>
          </a:p>
        </p:txBody>
      </p:sp>
      <p:pic>
        <p:nvPicPr>
          <p:cNvPr id="5" name="Рисунок 4" descr="C:\Users\acer\Downloads\166469856316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571744"/>
            <a:ext cx="2643206" cy="2271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cer\Desktop\фото\поделка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571744"/>
            <a:ext cx="2841620" cy="2347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981075"/>
            <a:ext cx="7010400" cy="1143000"/>
          </a:xfrm>
        </p:spPr>
        <p:txBody>
          <a:bodyPr/>
          <a:lstStyle/>
          <a:p>
            <a:pPr algn="ctr"/>
            <a:r>
              <a:rPr lang="ru-RU" sz="4000" b="1" i="1" smtClean="0">
                <a:solidFill>
                  <a:srgbClr val="FF0066"/>
                </a:solidFill>
                <a:latin typeface="Arial" charset="0"/>
              </a:rPr>
              <a:t/>
            </a:r>
            <a:br>
              <a:rPr lang="ru-RU" sz="4000" b="1" i="1" smtClean="0">
                <a:solidFill>
                  <a:srgbClr val="FF0066"/>
                </a:solidFill>
                <a:latin typeface="Arial" charset="0"/>
              </a:rPr>
            </a:br>
            <a:r>
              <a:rPr lang="ru-RU" sz="2800" b="1" i="1" smtClean="0">
                <a:solidFill>
                  <a:srgbClr val="FF0066"/>
                </a:solidFill>
                <a:latin typeface="Monotype Corsiva" pitchFamily="66" charset="0"/>
              </a:rPr>
              <a:t>Вывод:</a:t>
            </a:r>
            <a:r>
              <a:rPr lang="ru-RU" sz="4000" smtClean="0">
                <a:solidFill>
                  <a:srgbClr val="FF0066"/>
                </a:solidFill>
              </a:rPr>
              <a:t/>
            </a:r>
            <a:br>
              <a:rPr lang="ru-RU" sz="4000" smtClean="0">
                <a:solidFill>
                  <a:srgbClr val="FF0066"/>
                </a:solidFill>
              </a:rPr>
            </a:br>
            <a:endParaRPr lang="ru-RU" sz="4000" smtClean="0">
              <a:solidFill>
                <a:srgbClr val="FF0066"/>
              </a:solidFill>
            </a:endParaRPr>
          </a:p>
        </p:txBody>
      </p:sp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1042988" y="1889125"/>
            <a:ext cx="6985000" cy="17543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FF"/>
                </a:solidFill>
              </a:rPr>
              <a:t>Природный материал – прекрасный материал для  объёмных поделок .</a:t>
            </a:r>
            <a:endParaRPr lang="ru-RU" dirty="0" smtClean="0">
              <a:solidFill>
                <a:srgbClr val="0000FF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00FF"/>
                </a:solidFill>
              </a:rPr>
              <a:t>При желании и умении можно создать потрясающие </a:t>
            </a:r>
            <a:r>
              <a:rPr lang="ru-RU" b="1" i="1" dirty="0" smtClean="0">
                <a:solidFill>
                  <a:srgbClr val="0000FF"/>
                </a:solidFill>
              </a:rPr>
              <a:t>поделки </a:t>
            </a:r>
            <a:r>
              <a:rPr lang="ru-RU" b="1" i="1" dirty="0" smtClean="0">
                <a:solidFill>
                  <a:srgbClr val="0000FF"/>
                </a:solidFill>
              </a:rPr>
              <a:t>из природного материала, которые развлекут ребёнка.</a:t>
            </a:r>
            <a:endParaRPr lang="ru-RU" dirty="0" smtClean="0">
              <a:solidFill>
                <a:srgbClr val="0000FF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00FF"/>
                </a:solidFill>
              </a:rPr>
              <a:t> Такие поделки  не только знакомят ребёнка с окружающим миром , но и развивают  фантазию , творческое воображение, аккуратность, мелкую моторику пальцев</a:t>
            </a: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4214818"/>
            <a:ext cx="6072230" cy="64633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внимание!!!</a:t>
            </a:r>
            <a:endParaRPr lang="ru-RU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wheel spokes="8"/>
  </p:transition>
</p:sld>
</file>

<file path=ppt/theme/theme1.xml><?xml version="1.0" encoding="utf-8"?>
<a:theme xmlns:a="http://schemas.openxmlformats.org/drawingml/2006/main" name="Диплом детского сада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1868</TotalTime>
  <Words>213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Диплом детского сада</vt:lpstr>
      <vt:lpstr>Слайд 1</vt:lpstr>
      <vt:lpstr> Цель: </vt:lpstr>
      <vt:lpstr>Актуальность </vt:lpstr>
      <vt:lpstr>    Белый картон,  трава «щетинник зелёный», простой карандаш, чёрный фломастер, ножницы,  малярный скотч,  шило.</vt:lpstr>
      <vt:lpstr>Ход     1. на белом картоне нарисуем контур ёжик а; 2. с помощью ножниц вырезаем по контуру силуэт ежа; 3. чёрным фломастером прорисовываем  глаза, носик, </vt:lpstr>
      <vt:lpstr> 4.проводим беседу по  технике безопасной  работы с  шилом , делаем  аккуратно отверстия ; 5.  отверстия заполняем  «щетинником зелёным» - это  «иголки»; 6. с помощью малярного  скотча  закрепляем стебельки  «щетинника зелёного»  с обратной стороны.  </vt:lpstr>
      <vt:lpstr> 7.Осталось прицепить на колючие иголки  фрукты. 8.Ёжик готов!!! </vt:lpstr>
      <vt:lpstr> Вывод: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московской области МДОБУ «Детский сад ОВ №8 «Светлячок»</dc:title>
  <dc:subject/>
  <dc:creator>1</dc:creator>
  <cp:keywords/>
  <dc:description/>
  <cp:lastModifiedBy>Inna</cp:lastModifiedBy>
  <cp:revision>192</cp:revision>
  <dcterms:created xsi:type="dcterms:W3CDTF">2012-03-17T16:50:53Z</dcterms:created>
  <dcterms:modified xsi:type="dcterms:W3CDTF">2024-11-29T13:27:14Z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TC030006678</vt:lpwstr>
  </property>
</Properties>
</file>